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598_6A231F83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22"/>
  </p:notesMasterIdLst>
  <p:sldIdLst>
    <p:sldId id="1225" r:id="rId2"/>
    <p:sldId id="1400" r:id="rId3"/>
    <p:sldId id="1429" r:id="rId4"/>
    <p:sldId id="1430" r:id="rId5"/>
    <p:sldId id="1431" r:id="rId6"/>
    <p:sldId id="1432" r:id="rId7"/>
    <p:sldId id="1436" r:id="rId8"/>
    <p:sldId id="1443" r:id="rId9"/>
    <p:sldId id="1437" r:id="rId10"/>
    <p:sldId id="1434" r:id="rId11"/>
    <p:sldId id="1438" r:id="rId12"/>
    <p:sldId id="1439" r:id="rId13"/>
    <p:sldId id="1444" r:id="rId14"/>
    <p:sldId id="1441" r:id="rId15"/>
    <p:sldId id="1442" r:id="rId16"/>
    <p:sldId id="1433" r:id="rId17"/>
    <p:sldId id="1440" r:id="rId18"/>
    <p:sldId id="1445" r:id="rId19"/>
    <p:sldId id="1435" r:id="rId20"/>
    <p:sldId id="144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D32A39-F483-4BB5-3633-7FEB86430DC8}" name="Margaux VITTECOQ" initials="MV" userId="S::MVCQ@novonordisk.com::c43d22de-76af-4530-b39c-92bb48e415a7" providerId="AD"/>
  <p188:author id="{DE68C6F5-9771-2785-67A0-02666070AAD3}" name="Antonio Iannelli" initials="AI" userId="Antonio Iannell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C53"/>
    <a:srgbClr val="3E71B4"/>
    <a:srgbClr val="E7E7E9"/>
    <a:srgbClr val="BCD0E2"/>
    <a:srgbClr val="7BA2C6"/>
    <a:srgbClr val="BACBE4"/>
    <a:srgbClr val="FC9938"/>
    <a:srgbClr val="9DB6D9"/>
    <a:srgbClr val="8AB69F"/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0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2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8/10/relationships/authors" Target="authors.xml"/></Relationships>
</file>

<file path=ppt/comments/modernComment_598_6A231F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5223A37-5D36-3C4D-B864-2146437DD649}" authorId="{DE68C6F5-9771-2785-67A0-02666070AAD3}" created="2025-10-26T07:56:03.055">
    <pc:sldMkLst xmlns:pc="http://schemas.microsoft.com/office/powerpoint/2013/main/command">
      <pc:docMk/>
      <pc:sldMk cId="1780686723" sldId="1432"/>
    </pc:sldMkLst>
    <p188:txBody>
      <a:bodyPr/>
      <a:lstStyle/>
      <a:p>
        <a:r>
          <a:rPr lang="fr-FR"/>
          <a:t>SASI (single-anastomosis sleeve + ileal anastomosis/bipartition) delivers nutrients and bile to the ileum early while preserving pylorus and gastric restriction. Mechanistically it should reproduce the same distal-gut phenomena described above (more distal nutrient/bile exposure → mucosal remodeling + L-cell stimulation → ↑GLP-1/PYY) and ↑FGF19 via ileal FXR activation—even though the strongest morphologic (histology) evidence comes from RYGB animal models.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9EB23-2D7A-40F8-9798-5BB4A66D9C9F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3B045-D79E-4677-8069-AFCC22895D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917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017193-B069-6444-9C9A-F8DFA4E991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9ABE21-1869-3B46-AAD1-ABB259F93B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08AE7C-CEAD-C448-9FEA-2EBC6DAE2E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17672-CD9C-804A-B863-45F7C739987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8138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65B76C-0A38-154A-A795-6A5735BB01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618E04-10DC-CB42-B8FC-3C7B095D4D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C0C64A-0083-2E45-B0BA-C0278A7A0B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1BB67-1FE2-BE42-9B55-DE7EF947D15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369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1034C4-E88E-6A42-84B4-093637E1B7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27A5CF-8B39-594C-9427-7CEEA046E3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4C68F6-0BEC-D442-8427-4F2A3A55E5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C5464-5264-FB42-AA9D-9B81617C5D1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9436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3FA624-3A99-CC48-A798-C5729C07F6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8D4CB7-59F4-6D41-8EF4-EEDB2EB3C9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60C1A9-7AB3-E240-9F1F-6C91A5D138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2D5A9-EB0A-314D-B67F-1B38F8E28E1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267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CD69ED-2B3D-624D-895F-F906BCDAA7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13C594-EC15-B441-BA4B-DC0109F75F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AA6E85-E75F-D447-BF51-8C94D0B11A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89457-A41F-D649-8FDE-73D27929883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7104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7481E4-803F-A643-A6A8-09C1EBE9AE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D71BD4-488E-1644-97EA-1D621FFCBA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73A0B1-C985-A348-8D03-009B58B241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51B98-7570-D842-AE5B-1C54B4EFBB7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5809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6BF46E-A245-F34C-8069-61D3982D42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8C141D-13EB-4D44-BA41-2BA0825E0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C91097D-6D76-994B-B975-C7CDC56BF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A1996-9775-9244-A49A-37E16C7F537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149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BB1788-00B1-DC43-9799-B31B99754E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105658-2264-5D4F-A19E-1ACBF40842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0E6EF7-21A0-C547-9ED9-103954C9E9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2309D-9AA1-9A4E-9E7F-E510A16804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9773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30E8E1-F233-3940-9376-ADC7BCBF88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4F2598B-E39A-8345-9573-B7CD3AE3AB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E5B2B6-4E2C-3B4D-B74C-A4647433DB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E1830-DD1E-4449-8E58-9AC842A7983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1274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454423-9332-8049-AEB8-8ACEBAD1F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F2942F-F1E5-084F-BDDB-129EE72D6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8271BA-1922-1B48-AAC7-FB7A313449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0B2F2-4C19-7F47-9BC0-3E02130B695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7524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B97F5F-E9F3-9544-85E3-A6661CA2C1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FDADEA-B4B9-5040-BAA5-363C45563B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CCF677-91C4-7C40-B8D8-C3FF2C3870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BC505-0131-B84C-8F47-7775A017E53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001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E246144-DF64-A84D-BA4E-DEFF5DD07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508E708-E72B-8F40-A111-B62C1F129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0421E6E-10F1-A546-8D6B-02AD77A19D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9FA3908-944E-3142-B1B6-392D3353B71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94B96BF-AEDE-044B-8D29-94332EEC12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A6C0E70-43EF-0941-BE7F-962A73DDFC1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24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microsoft.com/office/2018/10/relationships/comments" Target="../comments/modernComment_598_6A231F8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0">
            <a:extLst>
              <a:ext uri="{FF2B5EF4-FFF2-40B4-BE49-F238E27FC236}">
                <a16:creationId xmlns:a16="http://schemas.microsoft.com/office/drawing/2014/main" id="{C20214B6-11F2-A4FF-819C-B8B9CCFD5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9" y="4832963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800" dirty="0">
              <a:solidFill>
                <a:srgbClr val="96969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pitchFamily="8" charset="0"/>
              <a:ea typeface="ＭＳ Ｐゴシック" pitchFamily="8" charset="-128"/>
              <a:cs typeface="ＭＳ Ｐゴシック" pitchFamily="8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dirty="0"/>
              <a:t>Clinique du Parc Impérial (SEDNA), 28 Bd </a:t>
            </a:r>
            <a:r>
              <a:rPr lang="fr-FR" sz="1600" dirty="0" err="1"/>
              <a:t>Tzarewitch</a:t>
            </a:r>
            <a:r>
              <a:rPr lang="fr-FR" sz="1600"/>
              <a:t>, 06000 Nice, France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/>
              <a:t>Institut de Biologie Valrose Unité 1091, F-06100 Nice, France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600" err="1"/>
              <a:t>University</a:t>
            </a:r>
            <a:r>
              <a:rPr lang="fr-FR" sz="1600"/>
              <a:t> of Nice Côte d’Azur</a:t>
            </a:r>
          </a:p>
        </p:txBody>
      </p:sp>
      <p:sp>
        <p:nvSpPr>
          <p:cNvPr id="12" name="ZoneTexte 19">
            <a:extLst>
              <a:ext uri="{FF2B5EF4-FFF2-40B4-BE49-F238E27FC236}">
                <a16:creationId xmlns:a16="http://schemas.microsoft.com/office/drawing/2014/main" id="{8F3F8F1E-779D-D67B-848A-5E71F00EB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671" y="4492641"/>
            <a:ext cx="4890655" cy="47705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500" b="1">
                <a:solidFill>
                  <a:srgbClr val="000000"/>
                </a:solidFill>
                <a:ea typeface="ＭＳ Ｐゴシック" pitchFamily="-93" charset="-128"/>
                <a:cs typeface="ＭＳ Ｐゴシック" pitchFamily="-93" charset="-128"/>
              </a:rPr>
              <a:t>Antonio IANNELLI, MD, PhD</a:t>
            </a:r>
          </a:p>
        </p:txBody>
      </p:sp>
      <p:pic>
        <p:nvPicPr>
          <p:cNvPr id="16" name="Image 20">
            <a:extLst>
              <a:ext uri="{FF2B5EF4-FFF2-40B4-BE49-F238E27FC236}">
                <a16:creationId xmlns:a16="http://schemas.microsoft.com/office/drawing/2014/main" id="{C8EBA252-283A-43F1-54DF-97C092468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697" y="5787072"/>
            <a:ext cx="2478549" cy="91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Une image contenant texte, Police, nombr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E898DC8-D413-A7CA-5784-C5ED37F3F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58" y="5921327"/>
            <a:ext cx="3116242" cy="7078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83B1C0-E55D-C053-C5DD-276E20D79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3918748"/>
            <a:ext cx="12192000" cy="477054"/>
          </a:xfrm>
          <a:prstGeom prst="rect">
            <a:avLst/>
          </a:prstGeom>
          <a:solidFill>
            <a:srgbClr val="FFFF00"/>
          </a:solidFill>
          <a:ln w="38100" cmpd="dbl">
            <a:noFill/>
            <a:miter lim="800000"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</p:spPr>
        <p:txBody>
          <a:bodyPr tIns="118800" bIns="118800" anchor="ctr">
            <a:prstTxWarp prst="textNoShape">
              <a:avLst/>
            </a:prstTxWarp>
          </a:bodyPr>
          <a:lstStyle/>
          <a:p>
            <a:pPr algn="ctr"/>
            <a:r>
              <a:rPr lang="fr-FR" sz="3600" b="1"/>
              <a:t>SASI vs SADI</a:t>
            </a:r>
          </a:p>
        </p:txBody>
      </p:sp>
      <p:pic>
        <p:nvPicPr>
          <p:cNvPr id="5" name="Image 4" descr="Une image contenant texte, Polic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C012BA89-C49B-736A-55BF-632C55F77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90" y="5787072"/>
            <a:ext cx="1954819" cy="1079805"/>
          </a:xfrm>
          <a:prstGeom prst="rect">
            <a:avLst/>
          </a:prstGeom>
        </p:spPr>
      </p:pic>
      <p:pic>
        <p:nvPicPr>
          <p:cNvPr id="3" name="Image 2" descr="Une image contenant texte, plein air, eau, lac&#10;&#10;Le contenu généré par l’IA peut être incorrect.">
            <a:extLst>
              <a:ext uri="{FF2B5EF4-FFF2-40B4-BE49-F238E27FC236}">
                <a16:creationId xmlns:a16="http://schemas.microsoft.com/office/drawing/2014/main" id="{02A7894A-AE3B-671A-9D4C-23B59AF408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8"/>
            <a:ext cx="4148254" cy="3879213"/>
          </a:xfrm>
          <a:prstGeom prst="rect">
            <a:avLst/>
          </a:prstGeom>
        </p:spPr>
      </p:pic>
      <p:pic>
        <p:nvPicPr>
          <p:cNvPr id="8" name="Image 7" descr="Une image contenant texte, lac, bateau, eau&#10;&#10;Le contenu généré par l’IA peut être incorrect.">
            <a:extLst>
              <a:ext uri="{FF2B5EF4-FFF2-40B4-BE49-F238E27FC236}">
                <a16:creationId xmlns:a16="http://schemas.microsoft.com/office/drawing/2014/main" id="{E9E9FD6F-D91D-948D-2D2D-5A9DE167A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/>
          <a:stretch>
            <a:fillRect/>
          </a:stretch>
        </p:blipFill>
        <p:spPr>
          <a:xfrm>
            <a:off x="4148254" y="0"/>
            <a:ext cx="8043745" cy="39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30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F95F7-03BC-63D5-9517-E7D57C747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DCED32-632B-FBF9-9E9D-07CFF96F9E6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SASI as a second step procedure for failed SG </a:t>
            </a:r>
            <a:endParaRPr lang="fr-FR" sz="2500" b="1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8A91AD9-3AE1-3637-0E98-A95331555402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7030A0"/>
                </a:solidFill>
              </a:rPr>
              <a:t>Relevant </a:t>
            </a:r>
            <a:r>
              <a:rPr lang="fr-FR" sz="2000" b="1" err="1">
                <a:solidFill>
                  <a:srgbClr val="7030A0"/>
                </a:solidFill>
              </a:rPr>
              <a:t>technical</a:t>
            </a:r>
            <a:r>
              <a:rPr lang="fr-FR" sz="2000" b="1">
                <a:solidFill>
                  <a:srgbClr val="7030A0"/>
                </a:solidFill>
              </a:rPr>
              <a:t> and </a:t>
            </a:r>
            <a:r>
              <a:rPr lang="fr-FR" sz="2000" b="1" err="1">
                <a:solidFill>
                  <a:srgbClr val="7030A0"/>
                </a:solidFill>
              </a:rPr>
              <a:t>study</a:t>
            </a:r>
            <a:r>
              <a:rPr lang="fr-FR" sz="2000" b="1">
                <a:solidFill>
                  <a:srgbClr val="7030A0"/>
                </a:solidFill>
              </a:rPr>
              <a:t> design </a:t>
            </a:r>
            <a:r>
              <a:rPr lang="fr-FR" sz="2000" b="1" err="1">
                <a:solidFill>
                  <a:srgbClr val="7030A0"/>
                </a:solidFill>
              </a:rPr>
              <a:t>details</a:t>
            </a:r>
            <a:r>
              <a:rPr lang="fr-FR" sz="2000" b="1">
                <a:solidFill>
                  <a:srgbClr val="7030A0"/>
                </a:solidFill>
              </a:rPr>
              <a:t>  </a:t>
            </a:r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845EDF3-70A9-D895-A7EE-4807A5241B44}"/>
              </a:ext>
            </a:extLst>
          </p:cNvPr>
          <p:cNvSpPr txBox="1"/>
          <p:nvPr/>
        </p:nvSpPr>
        <p:spPr>
          <a:xfrm>
            <a:off x="0" y="6499819"/>
            <a:ext cx="3579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Carandina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et al Int J </a:t>
            </a:r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pic>
        <p:nvPicPr>
          <p:cNvPr id="4" name="Immagine 27" descr="Immagine che contiene disegno, clipart, cartone animato, illustrazione&#10;&#10;Descrizione generata automaticamente">
            <a:extLst>
              <a:ext uri="{FF2B5EF4-FFF2-40B4-BE49-F238E27FC236}">
                <a16:creationId xmlns:a16="http://schemas.microsoft.com/office/drawing/2014/main" id="{AF5852D7-820B-A4A6-A0A8-071592DFC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09" y="1059778"/>
            <a:ext cx="3735657" cy="5019502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BA2BD7B-B499-8EBF-D536-05292D78F015}"/>
              </a:ext>
            </a:extLst>
          </p:cNvPr>
          <p:cNvSpPr txBox="1"/>
          <p:nvPr/>
        </p:nvSpPr>
        <p:spPr>
          <a:xfrm>
            <a:off x="2201437" y="5827884"/>
            <a:ext cx="3735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/>
              <a:t>250–300 cm </a:t>
            </a:r>
            <a:r>
              <a:rPr lang="fr-FR" sz="1400" b="1" err="1"/>
              <a:t>ileal</a:t>
            </a:r>
            <a:r>
              <a:rPr lang="fr-FR" sz="1400" b="1"/>
              <a:t> </a:t>
            </a:r>
            <a:r>
              <a:rPr lang="fr-FR" sz="1400" b="1" err="1"/>
              <a:t>loop</a:t>
            </a:r>
            <a:r>
              <a:rPr lang="fr-FR" sz="1400" b="1"/>
              <a:t> (</a:t>
            </a:r>
            <a:r>
              <a:rPr lang="fr-FR" sz="1400" b="1" err="1"/>
              <a:t>depending</a:t>
            </a:r>
            <a:r>
              <a:rPr lang="fr-FR" sz="1400" b="1"/>
              <a:t> on BMI)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B381BA-2F13-FA49-7461-78D1B86D5FC5}"/>
              </a:ext>
            </a:extLst>
          </p:cNvPr>
          <p:cNvSpPr txBox="1"/>
          <p:nvPr/>
        </p:nvSpPr>
        <p:spPr>
          <a:xfrm>
            <a:off x="2710677" y="3246932"/>
            <a:ext cx="2742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/>
              <a:t>3 cm </a:t>
            </a:r>
            <a:r>
              <a:rPr lang="fr-FR" sz="1400" b="1" err="1"/>
              <a:t>gasto-ileal</a:t>
            </a:r>
            <a:r>
              <a:rPr lang="fr-FR" sz="1400" b="1"/>
              <a:t> </a:t>
            </a:r>
            <a:r>
              <a:rPr lang="fr-FR" sz="1400" b="1" err="1"/>
              <a:t>anastomosis</a:t>
            </a:r>
            <a:endParaRPr lang="fr-FR" sz="1400" b="1"/>
          </a:p>
        </p:txBody>
      </p:sp>
      <p:pic>
        <p:nvPicPr>
          <p:cNvPr id="12" name="Image 11" descr="Une image contenant texte, Police, blanc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7F860DA-4359-CBC7-1D24-1D5B92D50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53" y="1270694"/>
            <a:ext cx="5410200" cy="2082800"/>
          </a:xfrm>
          <a:prstGeom prst="rect">
            <a:avLst/>
          </a:prstGeom>
        </p:spPr>
      </p:pic>
      <p:pic>
        <p:nvPicPr>
          <p:cNvPr id="14" name="Image 13" descr="Une image contenant texte, Police, capture d’écran, blanc&#10;&#10;Le contenu généré par l’IA peut être incorrect.">
            <a:extLst>
              <a:ext uri="{FF2B5EF4-FFF2-40B4-BE49-F238E27FC236}">
                <a16:creationId xmlns:a16="http://schemas.microsoft.com/office/drawing/2014/main" id="{BD437602-0804-013D-E14A-268991459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947" y="3641265"/>
            <a:ext cx="54737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96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F8960-CDA8-814C-48A9-DF88B9181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B42A86-2132-C3B4-C274-D6BB05D52B5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SASI as a second step procedure for failed SG </a:t>
            </a:r>
            <a:endParaRPr lang="fr-FR" sz="2500" b="1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AE43B6-3B33-B76D-CD99-3B5000E15014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err="1">
                <a:solidFill>
                  <a:srgbClr val="7030A0"/>
                </a:solidFill>
              </a:rPr>
              <a:t>Results</a:t>
            </a:r>
            <a:r>
              <a:rPr lang="fr-FR" sz="2000" b="1">
                <a:solidFill>
                  <a:srgbClr val="7030A0"/>
                </a:solidFill>
              </a:rPr>
              <a:t> of </a:t>
            </a:r>
            <a:r>
              <a:rPr lang="fr-FR" sz="2000" b="1" err="1">
                <a:solidFill>
                  <a:srgbClr val="7030A0"/>
                </a:solidFill>
              </a:rPr>
              <a:t>surgery</a:t>
            </a:r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4D2BB71-1919-977C-9278-20B821A80DC7}"/>
              </a:ext>
            </a:extLst>
          </p:cNvPr>
          <p:cNvSpPr txBox="1"/>
          <p:nvPr/>
        </p:nvSpPr>
        <p:spPr>
          <a:xfrm>
            <a:off x="0" y="6499819"/>
            <a:ext cx="3579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Carandina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et al Int J </a:t>
            </a:r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EFB744-76A3-D7E3-AD6D-A3FCE4BA7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3" y="1438507"/>
            <a:ext cx="4967868" cy="496786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5E07871-50BC-40C8-8AC4-BD8A540BE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70" y="1416205"/>
            <a:ext cx="54610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52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0F210-51B3-17C6-B122-5E7E63DD8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6A9961-61CF-5C75-2A11-36119B78E3D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SASI as a second step procedure for failed SG </a:t>
            </a:r>
            <a:endParaRPr lang="fr-FR" sz="2500" b="1" dirty="0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CCDF84-D356-FFDF-B79D-FAB850F60C2C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err="1">
                <a:solidFill>
                  <a:srgbClr val="7030A0"/>
                </a:solidFill>
              </a:rPr>
              <a:t>Weight</a:t>
            </a:r>
            <a:r>
              <a:rPr lang="fr-FR" sz="2000" b="1" dirty="0">
                <a:solidFill>
                  <a:srgbClr val="7030A0"/>
                </a:solidFill>
              </a:rPr>
              <a:t> </a:t>
            </a:r>
            <a:r>
              <a:rPr lang="fr-FR" sz="2000" b="1" dirty="0" err="1">
                <a:solidFill>
                  <a:srgbClr val="7030A0"/>
                </a:solidFill>
              </a:rPr>
              <a:t>loss</a:t>
            </a:r>
            <a:r>
              <a:rPr lang="fr-FR" sz="2000" b="1" dirty="0">
                <a:solidFill>
                  <a:srgbClr val="7030A0"/>
                </a:solidFill>
              </a:rPr>
              <a:t> 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73F9DE0-AEBB-D3F6-D4BE-B8314346F97A}"/>
              </a:ext>
            </a:extLst>
          </p:cNvPr>
          <p:cNvSpPr txBox="1"/>
          <p:nvPr/>
        </p:nvSpPr>
        <p:spPr>
          <a:xfrm>
            <a:off x="0" y="6499819"/>
            <a:ext cx="3579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Carandina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et al Int J </a:t>
            </a:r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8179670-7182-9125-AC82-9064778D8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99" y="2011659"/>
            <a:ext cx="5346700" cy="3086100"/>
          </a:xfrm>
          <a:prstGeom prst="rect">
            <a:avLst/>
          </a:prstGeom>
        </p:spPr>
      </p:pic>
      <p:pic>
        <p:nvPicPr>
          <p:cNvPr id="5" name="Image 4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5F01701-FDAB-1183-E279-B835FC67E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02" y="2100867"/>
            <a:ext cx="53975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69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348BB-5572-0026-A57F-EEF289206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5B6CE9F-12A1-87DA-2A12-3D8A3139F15B}"/>
              </a:ext>
            </a:extLst>
          </p:cNvPr>
          <p:cNvSpPr txBox="1"/>
          <p:nvPr/>
        </p:nvSpPr>
        <p:spPr>
          <a:xfrm>
            <a:off x="288234" y="910082"/>
            <a:ext cx="10893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Preamble</a:t>
            </a:r>
          </a:p>
          <a:p>
            <a:endParaRPr lang="en-US" sz="2400" b="1" dirty="0">
              <a:solidFill>
                <a:srgbClr val="000000"/>
              </a:solidFill>
              <a:latin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Second step SASI for failed SG  </a:t>
            </a:r>
          </a:p>
          <a:p>
            <a:endParaRPr lang="en-US" sz="2400" b="1" dirty="0">
              <a:solidFill>
                <a:srgbClr val="000000"/>
              </a:solidFill>
              <a:latin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Comparing SASI to SADI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A7DF6C0-936D-BD85-6A8C-43A110D975A8}"/>
              </a:ext>
            </a:extLst>
          </p:cNvPr>
          <p:cNvSpPr txBox="1">
            <a:spLocks/>
          </p:cNvSpPr>
          <p:nvPr/>
        </p:nvSpPr>
        <p:spPr bwMode="auto">
          <a:xfrm>
            <a:off x="0" y="300482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fr-FR" sz="2500" b="1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5192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38B04-BC9F-5E3D-8BF8-C46F97DC3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868BBB7-DC1F-6A4D-EA63-A11CEF77D98D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SASI at the </a:t>
            </a:r>
            <a:r>
              <a:rPr lang="fr-FR" sz="2000" b="1" dirty="0" err="1">
                <a:solidFill>
                  <a:srgbClr val="7030A0"/>
                </a:solidFill>
              </a:rPr>
              <a:t>sunrise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056996A-7865-71EC-C461-57139D7598BC}"/>
              </a:ext>
            </a:extLst>
          </p:cNvPr>
          <p:cNvSpPr txBox="1"/>
          <p:nvPr/>
        </p:nvSpPr>
        <p:spPr>
          <a:xfrm>
            <a:off x="0" y="6499819"/>
            <a:ext cx="5620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Mahdy et al Int J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78BCEDE-6245-2C13-F364-0300C1ED7833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SASI as a second step procedure for failed SG </a:t>
            </a:r>
            <a:endParaRPr lang="fr-FR" sz="2500" b="1" dirty="0">
              <a:solidFill>
                <a:srgbClr val="00000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7758991-48C6-28D7-C920-91EFE4184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7" y="1030139"/>
            <a:ext cx="6218499" cy="1735963"/>
          </a:xfrm>
          <a:prstGeom prst="rect">
            <a:avLst/>
          </a:prstGeom>
        </p:spPr>
      </p:pic>
      <p:pic>
        <p:nvPicPr>
          <p:cNvPr id="11" name="Image 10" descr="Une image contenant art, gâteau d’anniversaire&#10;&#10;Le contenu généré par l’IA peut être incorrect.">
            <a:extLst>
              <a:ext uri="{FF2B5EF4-FFF2-40B4-BE49-F238E27FC236}">
                <a16:creationId xmlns:a16="http://schemas.microsoft.com/office/drawing/2014/main" id="{438B2CBD-3D72-E7DF-CFF0-64BE34B69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7" y="2765751"/>
            <a:ext cx="4535833" cy="3734420"/>
          </a:xfrm>
          <a:prstGeom prst="rect">
            <a:avLst/>
          </a:prstGeom>
        </p:spPr>
      </p:pic>
      <p:pic>
        <p:nvPicPr>
          <p:cNvPr id="13" name="Image 12" descr="Une image contenant film radiographique, capture d’écran, Imagerie médicale, radiologie&#10;&#10;Le contenu généré par l’IA peut être incorrect.">
            <a:extLst>
              <a:ext uri="{FF2B5EF4-FFF2-40B4-BE49-F238E27FC236}">
                <a16:creationId xmlns:a16="http://schemas.microsoft.com/office/drawing/2014/main" id="{1037428F-8E49-4A7B-3DDE-48060C5CE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66" y="2765751"/>
            <a:ext cx="2589670" cy="276509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25A9011-30B6-7386-AF5E-838107675FA9}"/>
              </a:ext>
            </a:extLst>
          </p:cNvPr>
          <p:cNvSpPr txBox="1"/>
          <p:nvPr/>
        </p:nvSpPr>
        <p:spPr>
          <a:xfrm>
            <a:off x="3365726" y="5858639"/>
            <a:ext cx="432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case out of 50 </a:t>
            </a:r>
            <a:r>
              <a:rPr lang="fr-FR" dirty="0" err="1"/>
              <a:t>with</a:t>
            </a:r>
            <a:r>
              <a:rPr lang="fr-FR" dirty="0"/>
              <a:t> marginal </a:t>
            </a:r>
            <a:r>
              <a:rPr lang="fr-FR" dirty="0" err="1"/>
              <a:t>ulcer</a:t>
            </a:r>
            <a:r>
              <a:rPr lang="fr-FR" dirty="0"/>
              <a:t>)</a:t>
            </a:r>
          </a:p>
        </p:txBody>
      </p:sp>
      <p:pic>
        <p:nvPicPr>
          <p:cNvPr id="16" name="Image 15" descr="Une image contenant texte, capture d’écran, Police, document&#10;&#10;Le contenu généré par l’IA peut être incorrect.">
            <a:extLst>
              <a:ext uri="{FF2B5EF4-FFF2-40B4-BE49-F238E27FC236}">
                <a16:creationId xmlns:a16="http://schemas.microsoft.com/office/drawing/2014/main" id="{CBF7528D-CAA3-E2A3-B235-3B2878DBFD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78" y="2330605"/>
            <a:ext cx="4668254" cy="325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75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481F1-51B2-7FD9-09AC-6B15D51F2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84C438F-207F-B8B9-8B7F-11248DFFADD8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The </a:t>
            </a:r>
            <a:r>
              <a:rPr lang="fr-FR" sz="2000" b="1" dirty="0" err="1">
                <a:solidFill>
                  <a:srgbClr val="7030A0"/>
                </a:solidFill>
              </a:rPr>
              <a:t>length</a:t>
            </a:r>
            <a:r>
              <a:rPr lang="fr-FR" sz="2000" b="1" dirty="0">
                <a:solidFill>
                  <a:srgbClr val="7030A0"/>
                </a:solidFill>
              </a:rPr>
              <a:t> of </a:t>
            </a:r>
            <a:r>
              <a:rPr lang="fr-FR" sz="2000" b="1" dirty="0" err="1">
                <a:solidFill>
                  <a:srgbClr val="7030A0"/>
                </a:solidFill>
              </a:rPr>
              <a:t>common</a:t>
            </a:r>
            <a:r>
              <a:rPr lang="fr-FR" sz="2000" b="1" dirty="0">
                <a:solidFill>
                  <a:srgbClr val="7030A0"/>
                </a:solidFill>
              </a:rPr>
              <a:t> </a:t>
            </a:r>
            <a:r>
              <a:rPr lang="fr-FR" sz="2000" b="1" dirty="0" err="1">
                <a:solidFill>
                  <a:srgbClr val="7030A0"/>
                </a:solidFill>
              </a:rPr>
              <a:t>channel</a:t>
            </a:r>
            <a:r>
              <a:rPr lang="fr-FR" sz="2000" b="1" dirty="0">
                <a:solidFill>
                  <a:srgbClr val="7030A0"/>
                </a:solidFill>
              </a:rPr>
              <a:t> 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FD13332-4215-9B67-518F-A8CE30F5E637}"/>
              </a:ext>
            </a:extLst>
          </p:cNvPr>
          <p:cNvSpPr txBox="1"/>
          <p:nvPr/>
        </p:nvSpPr>
        <p:spPr>
          <a:xfrm>
            <a:off x="0" y="6499819"/>
            <a:ext cx="5620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Emile et al Int J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A2BE9B7-D477-BC2A-FAF2-501F52731663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SASI as a second step procedure for failed SG </a:t>
            </a:r>
            <a:endParaRPr lang="fr-FR" sz="2500" b="1" dirty="0">
              <a:solidFill>
                <a:srgbClr val="000000"/>
              </a:solidFill>
            </a:endParaRPr>
          </a:p>
        </p:txBody>
      </p:sp>
      <p:pic>
        <p:nvPicPr>
          <p:cNvPr id="4" name="Image 3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B55A52CF-EAA0-F90C-8E2F-DBAABE0E9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065" y="1228981"/>
            <a:ext cx="8433667" cy="507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99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496A7-DFD3-ED93-C00E-B671FFE00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081D857-4C12-F2F0-9344-8AAC88B28864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There </a:t>
            </a:r>
            <a:r>
              <a:rPr lang="fr-FR" sz="2000" b="1" dirty="0" err="1">
                <a:solidFill>
                  <a:srgbClr val="7030A0"/>
                </a:solidFill>
              </a:rPr>
              <a:t>is</a:t>
            </a:r>
            <a:r>
              <a:rPr lang="fr-FR" sz="2000" b="1" dirty="0">
                <a:solidFill>
                  <a:srgbClr val="7030A0"/>
                </a:solidFill>
              </a:rPr>
              <a:t> no </a:t>
            </a:r>
            <a:r>
              <a:rPr lang="fr-FR" sz="2000" b="1" dirty="0" err="1">
                <a:solidFill>
                  <a:srgbClr val="7030A0"/>
                </a:solidFill>
              </a:rPr>
              <a:t>study</a:t>
            </a:r>
            <a:r>
              <a:rPr lang="fr-FR" sz="2000" b="1" dirty="0">
                <a:solidFill>
                  <a:srgbClr val="7030A0"/>
                </a:solidFill>
              </a:rPr>
              <a:t> </a:t>
            </a:r>
            <a:r>
              <a:rPr lang="fr-FR" sz="2000" b="1" dirty="0" err="1">
                <a:solidFill>
                  <a:srgbClr val="7030A0"/>
                </a:solidFill>
              </a:rPr>
              <a:t>comapring</a:t>
            </a:r>
            <a:r>
              <a:rPr lang="fr-FR" sz="2000" b="1" dirty="0">
                <a:solidFill>
                  <a:srgbClr val="7030A0"/>
                </a:solidFill>
              </a:rPr>
              <a:t> SADI to SASI in </a:t>
            </a:r>
            <a:r>
              <a:rPr lang="fr-FR" sz="2000" b="1" dirty="0" err="1">
                <a:solidFill>
                  <a:srgbClr val="7030A0"/>
                </a:solidFill>
              </a:rPr>
              <a:t>humans</a:t>
            </a:r>
            <a:r>
              <a:rPr lang="fr-FR" sz="2000" b="1" dirty="0">
                <a:solidFill>
                  <a:srgbClr val="7030A0"/>
                </a:solidFill>
              </a:rPr>
              <a:t> 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4860CE2-F450-3B80-587C-A34C59210513}"/>
              </a:ext>
            </a:extLst>
          </p:cNvPr>
          <p:cNvSpPr txBox="1"/>
          <p:nvPr/>
        </p:nvSpPr>
        <p:spPr>
          <a:xfrm>
            <a:off x="0" y="6499819"/>
            <a:ext cx="3579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Wu W et al. </a:t>
            </a:r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Obes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10" name="Image 9" descr="Une image contenant texte, capture d’écran, logiciel, Police&#10;&#10;Le contenu généré par l’IA peut être incorrect.">
            <a:extLst>
              <a:ext uri="{FF2B5EF4-FFF2-40B4-BE49-F238E27FC236}">
                <a16:creationId xmlns:a16="http://schemas.microsoft.com/office/drawing/2014/main" id="{DD270230-0355-A00A-C44F-963E6D84A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37" y="1132367"/>
            <a:ext cx="9590723" cy="5265224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63DAB9A-F9E8-95A0-A6FA-666ED9C86EB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SASI as a second step procedure for failed SG </a:t>
            </a:r>
            <a:endParaRPr lang="fr-FR" sz="25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34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ECBCB-B5D5-933C-B4C3-97E89CC92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AC587A-F9F8-0298-38A8-4A395C8164C8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Naïve </a:t>
            </a:r>
            <a:r>
              <a:rPr lang="fr-FR" sz="2000" b="1" dirty="0" err="1">
                <a:solidFill>
                  <a:srgbClr val="7030A0"/>
                </a:solidFill>
              </a:rPr>
              <a:t>unadjusted</a:t>
            </a:r>
            <a:r>
              <a:rPr lang="fr-FR" sz="2000" b="1" dirty="0">
                <a:solidFill>
                  <a:srgbClr val="7030A0"/>
                </a:solidFill>
              </a:rPr>
              <a:t> cross-trial (</a:t>
            </a:r>
            <a:r>
              <a:rPr lang="fr-FR" sz="2000" b="1" dirty="0" err="1">
                <a:solidFill>
                  <a:srgbClr val="7030A0"/>
                </a:solidFill>
              </a:rPr>
              <a:t>between-study</a:t>
            </a:r>
            <a:r>
              <a:rPr lang="fr-FR" sz="2000" b="1" dirty="0">
                <a:solidFill>
                  <a:srgbClr val="7030A0"/>
                </a:solidFill>
              </a:rPr>
              <a:t>) </a:t>
            </a:r>
            <a:r>
              <a:rPr lang="fr-FR" sz="2000" b="1" dirty="0" err="1">
                <a:solidFill>
                  <a:srgbClr val="7030A0"/>
                </a:solidFill>
              </a:rPr>
              <a:t>comparison</a:t>
            </a:r>
            <a:r>
              <a:rPr lang="fr-FR" sz="2000" b="1" dirty="0">
                <a:solidFill>
                  <a:srgbClr val="7030A0"/>
                </a:solidFill>
              </a:rPr>
              <a:t> </a:t>
            </a:r>
            <a:r>
              <a:rPr lang="fr-FR" sz="2000" b="1" dirty="0" err="1">
                <a:solidFill>
                  <a:srgbClr val="7030A0"/>
                </a:solidFill>
              </a:rPr>
              <a:t>using</a:t>
            </a:r>
            <a:r>
              <a:rPr lang="fr-FR" sz="2000" b="1" dirty="0">
                <a:solidFill>
                  <a:srgbClr val="7030A0"/>
                </a:solidFill>
              </a:rPr>
              <a:t> </a:t>
            </a:r>
            <a:r>
              <a:rPr lang="fr-FR" sz="2000" b="1" dirty="0" err="1">
                <a:solidFill>
                  <a:srgbClr val="7030A0"/>
                </a:solidFill>
              </a:rPr>
              <a:t>aggregate</a:t>
            </a:r>
            <a:r>
              <a:rPr lang="fr-FR" sz="2000" b="1" dirty="0">
                <a:solidFill>
                  <a:srgbClr val="7030A0"/>
                </a:solidFill>
              </a:rPr>
              <a:t> data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5D74AF-3723-E447-8982-FF81A50BCDD0}"/>
              </a:ext>
            </a:extLst>
          </p:cNvPr>
          <p:cNvSpPr txBox="1"/>
          <p:nvPr/>
        </p:nvSpPr>
        <p:spPr>
          <a:xfrm>
            <a:off x="0" y="6499819"/>
            <a:ext cx="56202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Robert et al Lancet 2025;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Carandina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et al Int J </a:t>
            </a:r>
            <a:r>
              <a:rPr lang="fr-FR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i="1" dirty="0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9DDA3B9-A550-B856-DFD9-DDCCA4B8FF7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SASI vs SADI as a second step procedure for failed SG </a:t>
            </a:r>
            <a:endParaRPr lang="fr-FR" sz="2500" b="1" dirty="0">
              <a:solidFill>
                <a:srgbClr val="0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5E394D-D215-FD92-5B70-951D50C92707}"/>
              </a:ext>
            </a:extLst>
          </p:cNvPr>
          <p:cNvSpPr txBox="1"/>
          <p:nvPr/>
        </p:nvSpPr>
        <p:spPr>
          <a:xfrm>
            <a:off x="702527" y="3749317"/>
            <a:ext cx="10615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Statistically</a:t>
            </a:r>
            <a:r>
              <a:rPr lang="fr-FR" dirty="0"/>
              <a:t>, the </a:t>
            </a:r>
            <a:r>
              <a:rPr lang="fr-FR" dirty="0" err="1"/>
              <a:t>mean</a:t>
            </a:r>
            <a:r>
              <a:rPr lang="fr-FR" dirty="0"/>
              <a:t> %TWL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higher</a:t>
            </a:r>
            <a:r>
              <a:rPr lang="fr-FR" dirty="0"/>
              <a:t> in SADI-SLEEVE (Robert et al.) </a:t>
            </a:r>
            <a:r>
              <a:rPr lang="fr-FR" dirty="0" err="1"/>
              <a:t>than</a:t>
            </a:r>
            <a:r>
              <a:rPr lang="fr-FR" dirty="0"/>
              <a:t> in </a:t>
            </a:r>
            <a:r>
              <a:rPr lang="fr-FR" dirty="0" err="1"/>
              <a:t>Carandina</a:t>
            </a:r>
            <a:r>
              <a:rPr lang="fr-FR" dirty="0"/>
              <a:t> et al. (+3.6 points; p ≈ 0.03; 95% CI [0.28, 6.92]). </a:t>
            </a:r>
            <a:r>
              <a:rPr lang="fr-FR" dirty="0" err="1"/>
              <a:t>Effect</a:t>
            </a:r>
            <a:r>
              <a:rPr lang="fr-FR" dirty="0"/>
              <a:t> size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modest</a:t>
            </a:r>
            <a:r>
              <a:rPr lang="fr-FR" dirty="0"/>
              <a:t> (g = 0.31).</a:t>
            </a:r>
          </a:p>
          <a:p>
            <a:endParaRPr lang="fr-FR" dirty="0"/>
          </a:p>
          <a:p>
            <a:r>
              <a:rPr lang="fr-FR" sz="1600" i="1" dirty="0"/>
              <a:t>Non-</a:t>
            </a:r>
            <a:r>
              <a:rPr lang="fr-FR" sz="1600" i="1" dirty="0" err="1"/>
              <a:t>randomized</a:t>
            </a:r>
            <a:r>
              <a:rPr lang="fr-FR" sz="1600" i="1" dirty="0"/>
              <a:t> cross-</a:t>
            </a:r>
            <a:r>
              <a:rPr lang="fr-FR" sz="1600" i="1" dirty="0" err="1"/>
              <a:t>study</a:t>
            </a:r>
            <a:r>
              <a:rPr lang="fr-FR" sz="1600" i="1" dirty="0"/>
              <a:t> </a:t>
            </a:r>
            <a:r>
              <a:rPr lang="fr-FR" sz="1600" i="1" dirty="0" err="1"/>
              <a:t>comparison</a:t>
            </a:r>
            <a:r>
              <a:rPr lang="fr-FR" sz="1600" i="1" dirty="0"/>
              <a:t>: populations, follow-up, the </a:t>
            </a:r>
            <a:r>
              <a:rPr lang="fr-FR" sz="1600" i="1" dirty="0" err="1"/>
              <a:t>way</a:t>
            </a:r>
            <a:r>
              <a:rPr lang="fr-FR" sz="1600" i="1" dirty="0"/>
              <a:t> %TWL </a:t>
            </a:r>
            <a:r>
              <a:rPr lang="fr-FR" sz="1600" i="1" dirty="0" err="1"/>
              <a:t>is</a:t>
            </a:r>
            <a:r>
              <a:rPr lang="fr-FR" sz="1600" i="1" dirty="0"/>
              <a:t> </a:t>
            </a:r>
            <a:r>
              <a:rPr lang="fr-FR" sz="1600" i="1" dirty="0" err="1"/>
              <a:t>computed</a:t>
            </a:r>
            <a:r>
              <a:rPr lang="fr-FR" sz="1600" i="1" dirty="0"/>
              <a:t>, inclusion </a:t>
            </a:r>
            <a:r>
              <a:rPr lang="fr-FR" sz="1600" i="1" dirty="0" err="1"/>
              <a:t>criteria</a:t>
            </a:r>
            <a:r>
              <a:rPr lang="fr-FR" sz="1600" i="1" dirty="0"/>
              <a:t>, etc., </a:t>
            </a:r>
            <a:r>
              <a:rPr lang="fr-FR" sz="1600" i="1" dirty="0" err="1"/>
              <a:t>may</a:t>
            </a:r>
            <a:r>
              <a:rPr lang="fr-FR" sz="1600" i="1" dirty="0"/>
              <a:t> </a:t>
            </a:r>
            <a:r>
              <a:rPr lang="fr-FR" sz="1600" i="1" dirty="0" err="1"/>
              <a:t>differ</a:t>
            </a:r>
            <a:r>
              <a:rPr lang="fr-FR" sz="1600" i="1" dirty="0"/>
              <a:t> (</a:t>
            </a:r>
            <a:r>
              <a:rPr lang="fr-FR" sz="1600" i="1" dirty="0" err="1"/>
              <a:t>risk</a:t>
            </a:r>
            <a:r>
              <a:rPr lang="fr-FR" sz="1600" i="1" dirty="0"/>
              <a:t> of </a:t>
            </a:r>
            <a:r>
              <a:rPr lang="fr-FR" sz="1600" i="1" dirty="0" err="1"/>
              <a:t>confounding</a:t>
            </a:r>
            <a:r>
              <a:rPr lang="fr-FR" sz="1600" i="1" dirty="0"/>
              <a:t> </a:t>
            </a:r>
            <a:r>
              <a:rPr lang="fr-FR" sz="1600" i="1" dirty="0" err="1"/>
              <a:t>bias</a:t>
            </a:r>
            <a:r>
              <a:rPr lang="fr-FR" sz="1600" i="1" dirty="0"/>
              <a:t>).</a:t>
            </a:r>
          </a:p>
          <a:p>
            <a:r>
              <a:rPr lang="fr-FR" sz="1600" i="1" dirty="0"/>
              <a:t>The test assumes </a:t>
            </a:r>
            <a:r>
              <a:rPr lang="fr-FR" sz="1600" i="1" dirty="0" err="1"/>
              <a:t>independent</a:t>
            </a:r>
            <a:r>
              <a:rPr lang="fr-FR" sz="1600" i="1" dirty="0"/>
              <a:t> observations </a:t>
            </a:r>
            <a:r>
              <a:rPr lang="fr-FR" sz="1600" i="1" dirty="0" err="1"/>
              <a:t>within</a:t>
            </a:r>
            <a:r>
              <a:rPr lang="fr-FR" sz="1600" i="1" dirty="0"/>
              <a:t> </a:t>
            </a:r>
            <a:r>
              <a:rPr lang="fr-FR" sz="1600" i="1" dirty="0" err="1"/>
              <a:t>each</a:t>
            </a:r>
            <a:r>
              <a:rPr lang="fr-FR" sz="1600" i="1" dirty="0"/>
              <a:t> </a:t>
            </a:r>
            <a:r>
              <a:rPr lang="fr-FR" sz="1600" i="1" dirty="0" err="1"/>
              <a:t>study</a:t>
            </a:r>
            <a:r>
              <a:rPr lang="fr-FR" sz="1600" i="1" dirty="0"/>
              <a:t> and a comparable </a:t>
            </a:r>
            <a:r>
              <a:rPr lang="fr-FR" sz="1600" i="1" dirty="0" err="1"/>
              <a:t>measurement</a:t>
            </a:r>
            <a:r>
              <a:rPr lang="fr-FR" sz="1600" i="1" dirty="0"/>
              <a:t> of %TWL.</a:t>
            </a:r>
          </a:p>
          <a:p>
            <a:r>
              <a:rPr lang="fr-FR" sz="1600" i="1" dirty="0"/>
              <a:t>No </a:t>
            </a:r>
            <a:r>
              <a:rPr lang="fr-FR" sz="1600" i="1" dirty="0" err="1"/>
              <a:t>adjustement</a:t>
            </a:r>
            <a:r>
              <a:rPr lang="fr-FR" sz="1600" i="1" dirty="0"/>
              <a:t> for </a:t>
            </a:r>
            <a:r>
              <a:rPr lang="fr-FR" sz="1600" i="1" dirty="0" err="1"/>
              <a:t>age</a:t>
            </a:r>
            <a:r>
              <a:rPr lang="fr-FR" sz="1600" i="1" dirty="0"/>
              <a:t>, </a:t>
            </a:r>
            <a:r>
              <a:rPr lang="fr-FR" sz="1600" i="1" dirty="0" err="1"/>
              <a:t>sex</a:t>
            </a:r>
            <a:r>
              <a:rPr lang="fr-FR" sz="1600" i="1" dirty="0"/>
              <a:t>, </a:t>
            </a:r>
            <a:r>
              <a:rPr lang="fr-FR" sz="1600" i="1" dirty="0" err="1"/>
              <a:t>baseline</a:t>
            </a:r>
            <a:r>
              <a:rPr lang="fr-FR" sz="1600" i="1" dirty="0"/>
              <a:t> BMI, follow-up duration, etc.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921297F-9EC8-EA45-A1CC-AA2FA6984F8F}"/>
              </a:ext>
            </a:extLst>
          </p:cNvPr>
          <p:cNvSpPr txBox="1"/>
          <p:nvPr/>
        </p:nvSpPr>
        <p:spPr>
          <a:xfrm>
            <a:off x="702527" y="1605776"/>
            <a:ext cx="10961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				</a:t>
            </a:r>
            <a:r>
              <a:rPr lang="fr-FR" b="1" i="1" dirty="0"/>
              <a:t>%TWL at 24 </a:t>
            </a:r>
            <a:r>
              <a:rPr lang="fr-FR" b="1" i="1" dirty="0" err="1"/>
              <a:t>months</a:t>
            </a:r>
            <a:r>
              <a:rPr lang="fr-FR" b="1" i="1" dirty="0"/>
              <a:t>	P</a:t>
            </a:r>
          </a:p>
          <a:p>
            <a:endParaRPr lang="fr-FR" dirty="0"/>
          </a:p>
          <a:p>
            <a:r>
              <a:rPr lang="fr-FR" b="1" dirty="0"/>
              <a:t>SADI-SLEEVE </a:t>
            </a:r>
            <a:r>
              <a:rPr lang="fr-FR" b="1" i="1" dirty="0"/>
              <a:t>(Robert et al.) </a:t>
            </a:r>
            <a:r>
              <a:rPr lang="fr-FR" dirty="0"/>
              <a:t>	</a:t>
            </a:r>
            <a:r>
              <a:rPr lang="fr-FR" b="1" dirty="0"/>
              <a:t> </a:t>
            </a:r>
            <a:r>
              <a:rPr lang="fr-FR" dirty="0"/>
              <a:t>33.3 ± 11.81		 </a:t>
            </a:r>
          </a:p>
          <a:p>
            <a:r>
              <a:rPr lang="fr-FR" dirty="0"/>
              <a:t>							0.03</a:t>
            </a:r>
          </a:p>
          <a:p>
            <a:endParaRPr lang="fr-FR" dirty="0"/>
          </a:p>
          <a:p>
            <a:r>
              <a:rPr lang="fr-FR" b="1" i="1" dirty="0" err="1"/>
              <a:t>Carandina</a:t>
            </a:r>
            <a:r>
              <a:rPr lang="fr-FR" b="1" i="1" dirty="0"/>
              <a:t> et al.</a:t>
            </a:r>
            <a:r>
              <a:rPr lang="fr-FR" dirty="0"/>
              <a:t>			 29.7 ± 9.5 </a:t>
            </a:r>
          </a:p>
        </p:txBody>
      </p:sp>
    </p:spTree>
    <p:extLst>
      <p:ext uri="{BB962C8B-B14F-4D97-AF65-F5344CB8AC3E}">
        <p14:creationId xmlns:p14="http://schemas.microsoft.com/office/powerpoint/2010/main" val="404683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9EA28-61B0-644E-4939-A31D09DC9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DF4D489-AE6D-6F0D-AACD-B4D939311BE5}"/>
              </a:ext>
            </a:extLst>
          </p:cNvPr>
          <p:cNvSpPr txBox="1"/>
          <p:nvPr/>
        </p:nvSpPr>
        <p:spPr>
          <a:xfrm>
            <a:off x="288234" y="910082"/>
            <a:ext cx="108932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Preamble</a:t>
            </a:r>
          </a:p>
          <a:p>
            <a:endParaRPr lang="en-US" sz="2400" b="1" dirty="0">
              <a:solidFill>
                <a:srgbClr val="000000"/>
              </a:solidFill>
              <a:latin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Second step SASI for failed SG  </a:t>
            </a:r>
          </a:p>
          <a:p>
            <a:endParaRPr lang="en-US" sz="2400" b="1" dirty="0">
              <a:solidFill>
                <a:srgbClr val="000000"/>
              </a:solidFill>
              <a:latin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Comparing SASI to SADI</a:t>
            </a:r>
          </a:p>
          <a:p>
            <a:endParaRPr lang="en-US" sz="2400" b="1" dirty="0">
              <a:solidFill>
                <a:srgbClr val="000000"/>
              </a:solidFill>
              <a:latin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Conclusion and perspective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593DF42-891A-CA3F-F7DB-145F3FAFFE43}"/>
              </a:ext>
            </a:extLst>
          </p:cNvPr>
          <p:cNvSpPr txBox="1">
            <a:spLocks/>
          </p:cNvSpPr>
          <p:nvPr/>
        </p:nvSpPr>
        <p:spPr bwMode="auto">
          <a:xfrm>
            <a:off x="0" y="300482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fr-FR" sz="2500" b="1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05653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0B10D-2626-E1DB-306E-5B8049B60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ABACDD3-A0BC-3197-AB71-4FA4498CC183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SASI vs </a:t>
            </a:r>
            <a:r>
              <a:rPr lang="fr-FR" b="1" dirty="0">
                <a:solidFill>
                  <a:srgbClr val="7030A0"/>
                </a:solidFill>
              </a:rPr>
              <a:t>SADI</a:t>
            </a:r>
            <a:endParaRPr lang="fr-FR" dirty="0"/>
          </a:p>
        </p:txBody>
      </p:sp>
      <p:pic>
        <p:nvPicPr>
          <p:cNvPr id="3" name="Immagine 27" descr="Immagine che contiene disegno, clipart, cartone animato, illustrazione&#10;&#10;Descrizione generata automaticamente">
            <a:extLst>
              <a:ext uri="{FF2B5EF4-FFF2-40B4-BE49-F238E27FC236}">
                <a16:creationId xmlns:a16="http://schemas.microsoft.com/office/drawing/2014/main" id="{716CF456-E3E2-0FC1-6927-01695B655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60" y="1337276"/>
            <a:ext cx="3333750" cy="447947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0" name="Image 9" descr="Une image contenant dessin humoristique, clipart, dessin, illustration&#10;&#10;Le contenu généré par l’IA peut être incorrect.">
            <a:extLst>
              <a:ext uri="{FF2B5EF4-FFF2-40B4-BE49-F238E27FC236}">
                <a16:creationId xmlns:a16="http://schemas.microsoft.com/office/drawing/2014/main" id="{D28260E8-861E-EF99-219E-19A307FC9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7" r="8724"/>
          <a:stretch>
            <a:fillRect/>
          </a:stretch>
        </p:blipFill>
        <p:spPr>
          <a:xfrm>
            <a:off x="8269830" y="1337275"/>
            <a:ext cx="3929601" cy="487083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D5688D3-C8F0-3159-DC0A-23035EE3E9E8}"/>
              </a:ext>
            </a:extLst>
          </p:cNvPr>
          <p:cNvSpPr txBox="1"/>
          <p:nvPr/>
        </p:nvSpPr>
        <p:spPr>
          <a:xfrm>
            <a:off x="3642732" y="1181159"/>
            <a:ext cx="5501268" cy="5442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b="1" dirty="0">
                <a:solidFill>
                  <a:srgbClr val="FFC000"/>
                </a:solidFill>
              </a:rPr>
              <a:t>Weight loss similar to SADI</a:t>
            </a:r>
            <a:endParaRPr lang="fr-FR" b="1" dirty="0">
              <a:solidFill>
                <a:srgbClr val="FFC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</a:rPr>
              <a:t>But a lot simpler </a:t>
            </a:r>
            <a:r>
              <a:rPr lang="en-US" b="1" i="1" dirty="0">
                <a:solidFill>
                  <a:srgbClr val="F04C53"/>
                </a:solidFill>
              </a:rPr>
              <a:t>and safer </a:t>
            </a:r>
            <a:r>
              <a:rPr lang="en-US" b="1" i="1" dirty="0">
                <a:solidFill>
                  <a:srgbClr val="00B050"/>
                </a:solidFill>
              </a:rPr>
              <a:t>than SADI</a:t>
            </a:r>
            <a:endParaRPr lang="fr-FR" b="1" i="1" dirty="0">
              <a:solidFill>
                <a:srgbClr val="00B05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</a:rPr>
              <a:t>Very high resolution of T2DM as </a:t>
            </a:r>
            <a:r>
              <a:rPr lang="en-US" b="1" i="1" dirty="0">
                <a:solidFill>
                  <a:srgbClr val="00B050"/>
                </a:solidFill>
              </a:rPr>
              <a:t>SADI</a:t>
            </a:r>
            <a:endParaRPr lang="fr-FR" b="1" i="1" dirty="0">
              <a:solidFill>
                <a:srgbClr val="00B05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b="1" i="1" dirty="0">
                <a:solidFill>
                  <a:srgbClr val="FF0000"/>
                </a:solidFill>
              </a:rPr>
              <a:t>No excluded segments</a:t>
            </a:r>
            <a:endParaRPr lang="fr-FR" b="1" i="1" dirty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b="1" dirty="0">
                <a:solidFill>
                  <a:srgbClr val="FFC000"/>
                </a:solidFill>
              </a:rPr>
              <a:t>All limbs are alimentary</a:t>
            </a:r>
            <a:endParaRPr lang="fr-FR" b="1" dirty="0">
              <a:solidFill>
                <a:srgbClr val="FFC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b="1" i="1" dirty="0">
                <a:solidFill>
                  <a:srgbClr val="FF0000"/>
                </a:solidFill>
              </a:rPr>
              <a:t>No significant malabsorption</a:t>
            </a:r>
            <a:endParaRPr lang="fr-FR" b="1" i="1" dirty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b="1" i="1" dirty="0">
                <a:solidFill>
                  <a:srgbClr val="FF0000"/>
                </a:solidFill>
              </a:rPr>
              <a:t>Functional restriction (instead of mechanical)</a:t>
            </a:r>
            <a:endParaRPr lang="fr-FR" b="1" i="1" dirty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</a:rPr>
              <a:t>Easier to reverse (to RYGB for GERD)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</a:rPr>
              <a:t>Immediate ileal nutritive stimulus as </a:t>
            </a:r>
            <a:r>
              <a:rPr lang="en-US" b="1" i="1" dirty="0">
                <a:solidFill>
                  <a:srgbClr val="00B050"/>
                </a:solidFill>
              </a:rPr>
              <a:t>SADI</a:t>
            </a:r>
            <a:endParaRPr lang="fr-FR" b="1" dirty="0">
              <a:solidFill>
                <a:srgbClr val="00B05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</a:rPr>
              <a:t>Full endoscopic access</a:t>
            </a:r>
            <a:endParaRPr lang="fr-FR" b="1" dirty="0">
              <a:solidFill>
                <a:srgbClr val="00B05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</a:rPr>
              <a:t>Lowers intra‑gastric pressure (effect on GERD?)</a:t>
            </a:r>
            <a:endParaRPr lang="fr-FR" b="1" dirty="0">
              <a:solidFill>
                <a:srgbClr val="00B05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US" b="1" dirty="0">
                <a:solidFill>
                  <a:srgbClr val="00B050"/>
                </a:solidFill>
              </a:rPr>
              <a:t>Endoscopic adjustments</a:t>
            </a:r>
            <a:endParaRPr lang="fr-FR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EC6B53A7-9942-1D39-A99C-647F055A511F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SASI as a second step procedure for failed SG </a:t>
            </a:r>
            <a:endParaRPr lang="fr-FR" sz="25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69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AAB6336-E368-C75C-A364-EE3E0BF0C338}"/>
              </a:ext>
            </a:extLst>
          </p:cNvPr>
          <p:cNvSpPr txBox="1"/>
          <p:nvPr/>
        </p:nvSpPr>
        <p:spPr>
          <a:xfrm>
            <a:off x="288234" y="910082"/>
            <a:ext cx="10893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Preamble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2AAF546-D8BB-22D2-D631-E12CC10D97DA}"/>
              </a:ext>
            </a:extLst>
          </p:cNvPr>
          <p:cNvSpPr txBox="1">
            <a:spLocks/>
          </p:cNvSpPr>
          <p:nvPr/>
        </p:nvSpPr>
        <p:spPr bwMode="auto">
          <a:xfrm>
            <a:off x="0" y="300482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fr-FR" sz="2500" b="1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9077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19AFD-EAC0-8880-68AA-C0202061D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7A8DCD1-3E4D-8F8A-F5B4-16309B40C325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Building a comparative </a:t>
            </a:r>
            <a:r>
              <a:rPr lang="fr-FR" sz="2000" b="1" dirty="0" err="1">
                <a:solidFill>
                  <a:srgbClr val="7030A0"/>
                </a:solidFill>
              </a:rPr>
              <a:t>study</a:t>
            </a:r>
            <a:r>
              <a:rPr lang="fr-FR" sz="2000" b="1" dirty="0">
                <a:solidFill>
                  <a:srgbClr val="7030A0"/>
                </a:solidFill>
              </a:rPr>
              <a:t> </a:t>
            </a:r>
            <a:r>
              <a:rPr lang="fr-FR" sz="2000" b="1" dirty="0" err="1">
                <a:solidFill>
                  <a:srgbClr val="7030A0"/>
                </a:solidFill>
              </a:rPr>
              <a:t>from</a:t>
            </a:r>
            <a:r>
              <a:rPr lang="fr-FR" sz="2000" b="1" dirty="0">
                <a:solidFill>
                  <a:srgbClr val="7030A0"/>
                </a:solidFill>
              </a:rPr>
              <a:t> </a:t>
            </a:r>
            <a:r>
              <a:rPr lang="fr-FR" sz="2000" b="1" dirty="0" err="1">
                <a:solidFill>
                  <a:srgbClr val="7030A0"/>
                </a:solidFill>
              </a:rPr>
              <a:t>historical</a:t>
            </a:r>
            <a:r>
              <a:rPr lang="fr-FR" sz="2000" b="1" dirty="0">
                <a:solidFill>
                  <a:srgbClr val="7030A0"/>
                </a:solidFill>
              </a:rPr>
              <a:t> </a:t>
            </a:r>
            <a:r>
              <a:rPr lang="fr-FR" sz="2000" b="1" dirty="0" err="1">
                <a:solidFill>
                  <a:srgbClr val="7030A0"/>
                </a:solidFill>
              </a:rPr>
              <a:t>series</a:t>
            </a:r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443C57-90FE-1C5B-1A0C-580B29096756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SASI vs SADI as a second step procedure for failed SG </a:t>
            </a:r>
            <a:endParaRPr lang="fr-FR" sz="2500" b="1" dirty="0">
              <a:solidFill>
                <a:srgbClr val="0000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25F533-4503-9204-8EDA-F3E2EF431DD3}"/>
              </a:ext>
            </a:extLst>
          </p:cNvPr>
          <p:cNvSpPr txBox="1"/>
          <p:nvPr/>
        </p:nvSpPr>
        <p:spPr>
          <a:xfrm>
            <a:off x="567160" y="1615717"/>
            <a:ext cx="1061596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/>
              <a:t>Open to all surgeons </a:t>
            </a:r>
            <a:r>
              <a:rPr lang="fr-FR" sz="1600" b="1" i="1" dirty="0" err="1"/>
              <a:t>doing</a:t>
            </a:r>
            <a:r>
              <a:rPr lang="fr-FR" sz="1600" b="1" i="1" dirty="0"/>
              <a:t> SASI and or SADI</a:t>
            </a:r>
            <a:endParaRPr lang="fr-FR" sz="1600" i="1" dirty="0"/>
          </a:p>
          <a:p>
            <a:r>
              <a:rPr lang="fr-FR" sz="1600" i="1" dirty="0"/>
              <a:t>	Data collection in a </a:t>
            </a:r>
            <a:r>
              <a:rPr lang="fr-FR" sz="1600" i="1" dirty="0" err="1"/>
              <a:t>standardized</a:t>
            </a:r>
            <a:r>
              <a:rPr lang="fr-FR" sz="1600" i="1" dirty="0"/>
              <a:t> Excel file </a:t>
            </a:r>
          </a:p>
          <a:p>
            <a:r>
              <a:rPr lang="fr-FR" sz="1600" i="1" dirty="0"/>
              <a:t>	</a:t>
            </a:r>
          </a:p>
          <a:p>
            <a:r>
              <a:rPr lang="fr-FR" sz="1600" b="1" i="1" dirty="0"/>
              <a:t>Inclusion </a:t>
            </a:r>
            <a:r>
              <a:rPr lang="fr-FR" sz="1600" b="1" i="1" dirty="0" err="1"/>
              <a:t>criteria</a:t>
            </a:r>
            <a:r>
              <a:rPr lang="fr-FR" sz="1600" b="1" i="1" dirty="0"/>
              <a:t> </a:t>
            </a:r>
          </a:p>
          <a:p>
            <a:r>
              <a:rPr lang="fr-FR" sz="1600" i="1" dirty="0"/>
              <a:t>	</a:t>
            </a:r>
            <a:r>
              <a:rPr lang="fr-FR" sz="1600" i="1" dirty="0" err="1"/>
              <a:t>Participating</a:t>
            </a:r>
            <a:r>
              <a:rPr lang="fr-FR" sz="1600" i="1" dirty="0"/>
              <a:t> surgeons (hands-on </a:t>
            </a:r>
            <a:r>
              <a:rPr lang="fr-FR" sz="1600" i="1" dirty="0" err="1"/>
              <a:t>experience</a:t>
            </a:r>
            <a:r>
              <a:rPr lang="fr-FR" sz="1600" i="1" dirty="0"/>
              <a:t> </a:t>
            </a:r>
            <a:r>
              <a:rPr lang="fr-FR" sz="1600" i="1" dirty="0" err="1"/>
              <a:t>with</a:t>
            </a:r>
            <a:r>
              <a:rPr lang="fr-FR" sz="1600" i="1" dirty="0"/>
              <a:t> SASI and or SASI)</a:t>
            </a:r>
          </a:p>
          <a:p>
            <a:r>
              <a:rPr lang="fr-FR" sz="1600" i="1" dirty="0"/>
              <a:t>	Minimum follow-up 1 </a:t>
            </a:r>
            <a:r>
              <a:rPr lang="fr-FR" sz="1600" i="1" dirty="0" err="1"/>
              <a:t>year</a:t>
            </a:r>
            <a:endParaRPr lang="fr-FR" sz="1600" i="1" dirty="0"/>
          </a:p>
          <a:p>
            <a:r>
              <a:rPr lang="fr-FR" sz="1600" i="1" dirty="0"/>
              <a:t>	Data on po complications, </a:t>
            </a:r>
            <a:r>
              <a:rPr lang="fr-FR" sz="1600" i="1" dirty="0" err="1"/>
              <a:t>nutritional</a:t>
            </a:r>
            <a:r>
              <a:rPr lang="fr-FR" sz="1600" i="1" dirty="0"/>
              <a:t> issues, </a:t>
            </a:r>
            <a:r>
              <a:rPr lang="fr-FR" sz="1600" i="1" dirty="0" err="1"/>
              <a:t>weight</a:t>
            </a:r>
            <a:r>
              <a:rPr lang="fr-FR" sz="1600" i="1" dirty="0"/>
              <a:t> </a:t>
            </a:r>
            <a:r>
              <a:rPr lang="fr-FR" sz="1600" i="1" dirty="0" err="1"/>
              <a:t>loss</a:t>
            </a:r>
            <a:r>
              <a:rPr lang="fr-FR" sz="1600" i="1" dirty="0"/>
              <a:t>, rate of T2D </a:t>
            </a:r>
            <a:r>
              <a:rPr lang="fr-FR" sz="1600" i="1" dirty="0" err="1"/>
              <a:t>remission</a:t>
            </a:r>
            <a:r>
              <a:rPr lang="fr-FR" sz="1600" i="1" dirty="0"/>
              <a:t>, GERD</a:t>
            </a:r>
          </a:p>
          <a:p>
            <a:endParaRPr lang="fr-FR" sz="1600" i="1" dirty="0"/>
          </a:p>
          <a:p>
            <a:r>
              <a:rPr lang="fr-FR" sz="1600" b="1" i="1" dirty="0" err="1"/>
              <a:t>Primary</a:t>
            </a:r>
            <a:r>
              <a:rPr lang="fr-FR" sz="1600" b="1" i="1" dirty="0"/>
              <a:t> </a:t>
            </a:r>
            <a:r>
              <a:rPr lang="fr-FR" sz="1600" b="1" i="1" dirty="0" err="1"/>
              <a:t>outcome</a:t>
            </a:r>
            <a:r>
              <a:rPr lang="fr-FR" sz="1600" b="1" i="1" dirty="0"/>
              <a:t> (composite)</a:t>
            </a:r>
          </a:p>
          <a:p>
            <a:r>
              <a:rPr lang="fr-FR" sz="1600" i="1" dirty="0"/>
              <a:t>	</a:t>
            </a:r>
            <a:r>
              <a:rPr lang="fr-FR" sz="1600" i="1" dirty="0" err="1"/>
              <a:t>Weight</a:t>
            </a:r>
            <a:r>
              <a:rPr lang="fr-FR" sz="1600" i="1" dirty="0"/>
              <a:t> </a:t>
            </a:r>
            <a:r>
              <a:rPr lang="fr-FR" sz="1600" i="1" dirty="0" err="1"/>
              <a:t>loss</a:t>
            </a:r>
            <a:r>
              <a:rPr lang="fr-FR" sz="1600" i="1" dirty="0"/>
              <a:t> </a:t>
            </a:r>
            <a:r>
              <a:rPr lang="fr-FR" sz="1600" i="1" dirty="0" err="1"/>
              <a:t>difference</a:t>
            </a:r>
            <a:r>
              <a:rPr lang="fr-FR" sz="1600" i="1" dirty="0"/>
              <a:t> </a:t>
            </a:r>
            <a:r>
              <a:rPr lang="fr-FR" sz="1600" i="1" dirty="0" err="1"/>
              <a:t>between</a:t>
            </a:r>
            <a:r>
              <a:rPr lang="fr-FR" sz="1600" i="1" dirty="0"/>
              <a:t> the </a:t>
            </a:r>
            <a:r>
              <a:rPr lang="fr-FR" sz="1600" i="1" dirty="0" err="1"/>
              <a:t>two</a:t>
            </a:r>
            <a:r>
              <a:rPr lang="fr-FR" sz="1600" i="1" dirty="0"/>
              <a:t> </a:t>
            </a:r>
            <a:r>
              <a:rPr lang="fr-FR" sz="1600" i="1" dirty="0" err="1"/>
              <a:t>proceudures</a:t>
            </a:r>
            <a:r>
              <a:rPr lang="fr-FR" sz="1600" i="1" dirty="0"/>
              <a:t> + </a:t>
            </a:r>
            <a:r>
              <a:rPr lang="fr-FR" sz="1600" i="1" dirty="0" err="1"/>
              <a:t>remission</a:t>
            </a:r>
            <a:r>
              <a:rPr lang="fr-FR" sz="1600" i="1" dirty="0"/>
              <a:t> T2D</a:t>
            </a:r>
          </a:p>
          <a:p>
            <a:endParaRPr lang="fr-FR" sz="1600" i="1" dirty="0"/>
          </a:p>
          <a:p>
            <a:r>
              <a:rPr lang="fr-FR" sz="1600" b="1" i="1" dirty="0" err="1"/>
              <a:t>Secondary</a:t>
            </a:r>
            <a:r>
              <a:rPr lang="fr-FR" sz="1600" b="1" i="1" dirty="0"/>
              <a:t> </a:t>
            </a:r>
            <a:r>
              <a:rPr lang="fr-FR" sz="1600" b="1" i="1" dirty="0" err="1"/>
              <a:t>outcomes</a:t>
            </a:r>
            <a:endParaRPr lang="fr-FR" sz="1600" b="1" i="1" dirty="0"/>
          </a:p>
          <a:p>
            <a:r>
              <a:rPr lang="fr-FR" sz="1600" i="1" dirty="0"/>
              <a:t>	</a:t>
            </a:r>
            <a:r>
              <a:rPr lang="fr-FR" sz="1600" i="1" dirty="0" err="1"/>
              <a:t>Nutritional</a:t>
            </a:r>
            <a:r>
              <a:rPr lang="fr-FR" sz="1600" i="1" dirty="0"/>
              <a:t> issues</a:t>
            </a:r>
          </a:p>
          <a:p>
            <a:r>
              <a:rPr lang="fr-FR" sz="1600" i="1" dirty="0"/>
              <a:t>	Need for </a:t>
            </a:r>
            <a:r>
              <a:rPr lang="fr-FR" sz="1600" i="1" dirty="0" err="1"/>
              <a:t>revision</a:t>
            </a:r>
            <a:endParaRPr lang="fr-FR" sz="1600" i="1" dirty="0"/>
          </a:p>
          <a:p>
            <a:r>
              <a:rPr lang="fr-FR" sz="1600" i="1" dirty="0"/>
              <a:t>	GERD </a:t>
            </a:r>
            <a:r>
              <a:rPr lang="fr-FR" sz="1600" i="1" dirty="0" err="1"/>
              <a:t>evolution</a:t>
            </a:r>
            <a:endParaRPr lang="fr-FR" sz="1600" i="1" dirty="0"/>
          </a:p>
          <a:p>
            <a:r>
              <a:rPr lang="fr-FR" sz="1600" i="1" dirty="0"/>
              <a:t>		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A5DD150-211D-DDF6-A22F-81297854DFEF}"/>
              </a:ext>
            </a:extLst>
          </p:cNvPr>
          <p:cNvSpPr txBox="1"/>
          <p:nvPr/>
        </p:nvSpPr>
        <p:spPr>
          <a:xfrm>
            <a:off x="4518407" y="5538785"/>
            <a:ext cx="6846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francescoangrisani11@gmail.com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8FE46C-E59C-AEC5-9B79-295439665900}"/>
              </a:ext>
            </a:extLst>
          </p:cNvPr>
          <p:cNvSpPr txBox="1"/>
          <p:nvPr/>
        </p:nvSpPr>
        <p:spPr>
          <a:xfrm>
            <a:off x="769435" y="5554174"/>
            <a:ext cx="446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highlight>
                  <a:srgbClr val="FFFF00"/>
                </a:highlight>
              </a:rPr>
              <a:t>Contact Dr Francesco </a:t>
            </a:r>
            <a:r>
              <a:rPr lang="fr-FR" b="1" dirty="0" err="1">
                <a:highlight>
                  <a:srgbClr val="FFFF00"/>
                </a:highlight>
              </a:rPr>
              <a:t>Angrisani</a:t>
            </a:r>
            <a:endParaRPr lang="fr-FR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59194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504C7-F293-8955-EBD5-2FF70B8E5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F9DAE-C4F7-53D5-313F-3B100329C24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Preamble</a:t>
            </a:r>
            <a:endParaRPr lang="fr-FR" sz="2500" b="1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A92D4AC-E0EE-E92F-9FF6-E52C680DBD8A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err="1">
                <a:solidFill>
                  <a:srgbClr val="7030A0"/>
                </a:solidFill>
              </a:rPr>
              <a:t>We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started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with</a:t>
            </a:r>
            <a:r>
              <a:rPr lang="fr-FR" sz="2000" b="1">
                <a:solidFill>
                  <a:srgbClr val="7030A0"/>
                </a:solidFill>
              </a:rPr>
              <a:t> LDS in 2007</a:t>
            </a:r>
            <a:endParaRPr lang="fr-FR"/>
          </a:p>
        </p:txBody>
      </p:sp>
      <p:grpSp>
        <p:nvGrpSpPr>
          <p:cNvPr id="4" name="Groupe 18">
            <a:extLst>
              <a:ext uri="{FF2B5EF4-FFF2-40B4-BE49-F238E27FC236}">
                <a16:creationId xmlns:a16="http://schemas.microsoft.com/office/drawing/2014/main" id="{EE5949AA-EDAB-F437-A0DD-03EEC25197F3}"/>
              </a:ext>
            </a:extLst>
          </p:cNvPr>
          <p:cNvGrpSpPr>
            <a:grpSpLocks/>
          </p:cNvGrpSpPr>
          <p:nvPr/>
        </p:nvGrpSpPr>
        <p:grpSpPr bwMode="auto">
          <a:xfrm>
            <a:off x="826863" y="1030139"/>
            <a:ext cx="10796300" cy="5408384"/>
            <a:chOff x="1614236" y="1071066"/>
            <a:chExt cx="10796300" cy="5408863"/>
          </a:xfrm>
        </p:grpSpPr>
        <p:grpSp>
          <p:nvGrpSpPr>
            <p:cNvPr id="7" name="Groupe 17">
              <a:extLst>
                <a:ext uri="{FF2B5EF4-FFF2-40B4-BE49-F238E27FC236}">
                  <a16:creationId xmlns:a16="http://schemas.microsoft.com/office/drawing/2014/main" id="{863B1929-BC23-ABC2-A4FC-2295D49972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4236" y="1071066"/>
              <a:ext cx="9606393" cy="5408863"/>
              <a:chOff x="1614236" y="1071066"/>
              <a:chExt cx="9606393" cy="5408863"/>
            </a:xfrm>
          </p:grpSpPr>
          <p:grpSp>
            <p:nvGrpSpPr>
              <p:cNvPr id="12" name="Groupe 15">
                <a:extLst>
                  <a:ext uri="{FF2B5EF4-FFF2-40B4-BE49-F238E27FC236}">
                    <a16:creationId xmlns:a16="http://schemas.microsoft.com/office/drawing/2014/main" id="{E6E49A7E-75AF-3368-186E-9A4A111B21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04562" y="1653957"/>
                <a:ext cx="7316067" cy="4825972"/>
                <a:chOff x="7126735" y="1682986"/>
                <a:chExt cx="7316067" cy="4825972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4F42E97-DAE7-57DE-BB88-90D96D3274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33082" y="6046955"/>
                  <a:ext cx="1127125" cy="4620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 eaLnBrk="1" hangingPunct="1"/>
                  <a:r>
                    <a:rPr lang="en-US" altLang="fr-FR" b="1">
                      <a:solidFill>
                        <a:srgbClr val="008000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</a:rPr>
                    <a:t>LDS</a:t>
                  </a:r>
                  <a:endParaRPr lang="fr-FR" altLang="fr-FR" b="1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endParaRPr>
                </a:p>
              </p:txBody>
            </p:sp>
            <p:grpSp>
              <p:nvGrpSpPr>
                <p:cNvPr id="15" name="Groupe 13">
                  <a:extLst>
                    <a:ext uri="{FF2B5EF4-FFF2-40B4-BE49-F238E27FC236}">
                      <a16:creationId xmlns:a16="http://schemas.microsoft.com/office/drawing/2014/main" id="{36B981E5-C7B9-B5DD-994D-7ED694A746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126735" y="1682986"/>
                  <a:ext cx="7316067" cy="4291230"/>
                  <a:chOff x="5936343" y="1857829"/>
                  <a:chExt cx="7318366" cy="4289417"/>
                </a:xfrm>
              </p:grpSpPr>
              <p:pic>
                <p:nvPicPr>
                  <p:cNvPr id="16" name="Image 13" descr="Image 4.png">
                    <a:extLst>
                      <a:ext uri="{FF2B5EF4-FFF2-40B4-BE49-F238E27FC236}">
                        <a16:creationId xmlns:a16="http://schemas.microsoft.com/office/drawing/2014/main" id="{3494A9A5-D187-A943-5059-B9C09AB933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542620" y="3042894"/>
                    <a:ext cx="2712089" cy="3104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4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7" name="Rectangle 14">
                    <a:extLst>
                      <a:ext uri="{FF2B5EF4-FFF2-40B4-BE49-F238E27FC236}">
                        <a16:creationId xmlns:a16="http://schemas.microsoft.com/office/drawing/2014/main" id="{07D039A2-7B76-532C-E9D4-18FE2C4730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936343" y="1857829"/>
                    <a:ext cx="1045027" cy="17417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37931725" indent="-37474525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/>
                    <a:endParaRPr lang="fr-FR" altLang="fr-FR"/>
                  </a:p>
                </p:txBody>
              </p:sp>
            </p:grpSp>
          </p:grpSp>
          <p:pic>
            <p:nvPicPr>
              <p:cNvPr id="13" name="Image 14" descr="Image 1.png">
                <a:extLst>
                  <a:ext uri="{FF2B5EF4-FFF2-40B4-BE49-F238E27FC236}">
                    <a16:creationId xmlns:a16="http://schemas.microsoft.com/office/drawing/2014/main" id="{A5F673F0-1160-9F86-D562-1C222C8CDB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4236" y="1071066"/>
                <a:ext cx="8143875" cy="1536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Image 16" descr="Image 4.png">
              <a:extLst>
                <a:ext uri="{FF2B5EF4-FFF2-40B4-BE49-F238E27FC236}">
                  <a16:creationId xmlns:a16="http://schemas.microsoft.com/office/drawing/2014/main" id="{C00F6968-3FBD-7919-58D8-84D8E3DB3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8864" y="1089947"/>
              <a:ext cx="2374900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 17" descr="Image 3.png">
              <a:extLst>
                <a:ext uri="{FF2B5EF4-FFF2-40B4-BE49-F238E27FC236}">
                  <a16:creationId xmlns:a16="http://schemas.microsoft.com/office/drawing/2014/main" id="{EC3EFE34-5DDF-668F-E632-2EB1183E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6186" y="1653957"/>
              <a:ext cx="3054350" cy="392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e 16">
            <a:extLst>
              <a:ext uri="{FF2B5EF4-FFF2-40B4-BE49-F238E27FC236}">
                <a16:creationId xmlns:a16="http://schemas.microsoft.com/office/drawing/2014/main" id="{F44562AD-66CD-8E96-67D7-C35AD70D7576}"/>
              </a:ext>
            </a:extLst>
          </p:cNvPr>
          <p:cNvGrpSpPr>
            <a:grpSpLocks/>
          </p:cNvGrpSpPr>
          <p:nvPr/>
        </p:nvGrpSpPr>
        <p:grpSpPr bwMode="auto">
          <a:xfrm>
            <a:off x="919042" y="2798439"/>
            <a:ext cx="3065463" cy="3479800"/>
            <a:chOff x="-60325" y="1649413"/>
            <a:chExt cx="3065462" cy="3478608"/>
          </a:xfrm>
        </p:grpSpPr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3590A6C3-1912-71DA-6A37-E97DF9C59A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50" y="4666216"/>
              <a:ext cx="817563" cy="461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fr-FR" b="1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LSG</a:t>
              </a:r>
              <a:endParaRPr lang="fr-FR" altLang="fr-FR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20" name="Image 9" descr="Image 1.png">
              <a:extLst>
                <a:ext uri="{FF2B5EF4-FFF2-40B4-BE49-F238E27FC236}">
                  <a16:creationId xmlns:a16="http://schemas.microsoft.com/office/drawing/2014/main" id="{7DF7C012-35DF-B722-A245-E5BA9E295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325" y="1649413"/>
              <a:ext cx="3065462" cy="298665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id="{58A7353D-72E7-8ED8-077F-A1999D74C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006" y="4082542"/>
            <a:ext cx="1052512" cy="417512"/>
          </a:xfrm>
          <a:prstGeom prst="rightArrow">
            <a:avLst>
              <a:gd name="adj1" fmla="val 50000"/>
              <a:gd name="adj2" fmla="val 49998"/>
            </a:avLst>
          </a:prstGeom>
          <a:solidFill>
            <a:srgbClr val="FF000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>
              <a:latin typeface="Arial" pitchFamily="4" charset="0"/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1FBFE33-F357-25DC-C7B6-2EEBC0D8642F}"/>
              </a:ext>
            </a:extLst>
          </p:cNvPr>
          <p:cNvSpPr txBox="1"/>
          <p:nvPr/>
        </p:nvSpPr>
        <p:spPr>
          <a:xfrm>
            <a:off x="0" y="6499819"/>
            <a:ext cx="3579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Iannelli et al </a:t>
            </a:r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Endosc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403543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40803-FBB0-0A6A-B41F-83C41AD15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E58D3B-84CB-9B58-00E2-88258226E9A7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Preamble</a:t>
            </a:r>
            <a:endParaRPr lang="fr-FR" sz="2500" b="1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7E4D00-45A9-F296-A96D-C657B5CC1ED6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err="1">
                <a:solidFill>
                  <a:srgbClr val="7030A0"/>
                </a:solidFill>
              </a:rPr>
              <a:t>We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started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with</a:t>
            </a:r>
            <a:r>
              <a:rPr lang="fr-FR" sz="2000" b="1">
                <a:solidFill>
                  <a:srgbClr val="7030A0"/>
                </a:solidFill>
              </a:rPr>
              <a:t> LDS in 2007</a:t>
            </a:r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188A24D-2751-B717-E4E0-7EDA4FED0AC6}"/>
              </a:ext>
            </a:extLst>
          </p:cNvPr>
          <p:cNvSpPr txBox="1"/>
          <p:nvPr/>
        </p:nvSpPr>
        <p:spPr>
          <a:xfrm>
            <a:off x="0" y="6499819"/>
            <a:ext cx="3579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Iannelli et al </a:t>
            </a:r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Endosc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2009</a:t>
            </a:r>
          </a:p>
        </p:txBody>
      </p:sp>
      <p:pic>
        <p:nvPicPr>
          <p:cNvPr id="23" name="Image 4" descr="Image 6.png">
            <a:extLst>
              <a:ext uri="{FF2B5EF4-FFF2-40B4-BE49-F238E27FC236}">
                <a16:creationId xmlns:a16="http://schemas.microsoft.com/office/drawing/2014/main" id="{22067FDB-631E-3DC6-DEB8-5AD8A3A2F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61" y="1629200"/>
            <a:ext cx="987107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5" descr="Image 7.png">
            <a:extLst>
              <a:ext uri="{FF2B5EF4-FFF2-40B4-BE49-F238E27FC236}">
                <a16:creationId xmlns:a16="http://schemas.microsoft.com/office/drawing/2014/main" id="{10F06539-73D1-0B0F-84CE-3412D4AC3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537" y="4863539"/>
            <a:ext cx="2514293" cy="1937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47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0AB0F-6492-5052-E1CD-96561973D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10499B-35CA-A2F9-2247-D53CC6F208C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Preamble</a:t>
            </a:r>
            <a:endParaRPr lang="fr-FR" sz="2500" b="1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15A9D5-7CE5-289C-81EB-852EA862FCCC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7030A0"/>
                </a:solidFill>
              </a:rPr>
              <a:t>One vs two-step </a:t>
            </a:r>
            <a:r>
              <a:rPr lang="fr-FR" sz="2000" b="1" err="1">
                <a:solidFill>
                  <a:srgbClr val="7030A0"/>
                </a:solidFill>
              </a:rPr>
              <a:t>does</a:t>
            </a:r>
            <a:r>
              <a:rPr lang="fr-FR" sz="2000" b="1">
                <a:solidFill>
                  <a:srgbClr val="7030A0"/>
                </a:solidFill>
              </a:rPr>
              <a:t> not impact </a:t>
            </a:r>
            <a:r>
              <a:rPr lang="fr-FR" sz="2000" b="1" err="1">
                <a:solidFill>
                  <a:srgbClr val="7030A0"/>
                </a:solidFill>
              </a:rPr>
              <a:t>weight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loss</a:t>
            </a:r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34CA739-490F-5A55-2D2F-3C8DDF35161E}"/>
              </a:ext>
            </a:extLst>
          </p:cNvPr>
          <p:cNvSpPr txBox="1"/>
          <p:nvPr/>
        </p:nvSpPr>
        <p:spPr>
          <a:xfrm>
            <a:off x="0" y="6499819"/>
            <a:ext cx="3579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Iannelli et al SOARD 2013</a:t>
            </a:r>
          </a:p>
        </p:txBody>
      </p:sp>
      <p:pic>
        <p:nvPicPr>
          <p:cNvPr id="3" name="Image 2" descr="Une image contenant texte, ligne, Tracé, diagramme&#10;&#10;Le contenu généré par l’IA peut être incorrect.">
            <a:extLst>
              <a:ext uri="{FF2B5EF4-FFF2-40B4-BE49-F238E27FC236}">
                <a16:creationId xmlns:a16="http://schemas.microsoft.com/office/drawing/2014/main" id="{AD1E7454-C259-A6F4-1CF0-38AD47748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"/>
          <a:stretch>
            <a:fillRect/>
          </a:stretch>
        </p:blipFill>
        <p:spPr>
          <a:xfrm>
            <a:off x="1511037" y="1050568"/>
            <a:ext cx="8957724" cy="519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CE8EF-CC0A-53BC-2522-BE9A6A730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66DD7F-ED21-8D43-B921-1319C45CA5D6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Preamble</a:t>
            </a:r>
            <a:endParaRPr lang="fr-FR" sz="2500" b="1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553F561-5239-B7A2-EEC4-B4FAA704D848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7030A0"/>
                </a:solidFill>
              </a:rPr>
              <a:t>Distal </a:t>
            </a:r>
            <a:r>
              <a:rPr lang="fr-FR" sz="2000" b="1" err="1">
                <a:solidFill>
                  <a:srgbClr val="7030A0"/>
                </a:solidFill>
              </a:rPr>
              <a:t>gut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hypertrophy</a:t>
            </a:r>
            <a:r>
              <a:rPr lang="fr-FR" sz="2000" b="1">
                <a:solidFill>
                  <a:srgbClr val="7030A0"/>
                </a:solidFill>
              </a:rPr>
              <a:t> and </a:t>
            </a:r>
            <a:r>
              <a:rPr lang="fr-FR" sz="2000" b="1" err="1">
                <a:solidFill>
                  <a:srgbClr val="7030A0"/>
                </a:solidFill>
              </a:rPr>
              <a:t>gut</a:t>
            </a:r>
            <a:r>
              <a:rPr lang="fr-FR" sz="2000" b="1">
                <a:solidFill>
                  <a:srgbClr val="7030A0"/>
                </a:solidFill>
              </a:rPr>
              <a:t> hormones </a:t>
            </a:r>
            <a:r>
              <a:rPr lang="fr-FR" sz="2000" b="1" err="1">
                <a:solidFill>
                  <a:srgbClr val="7030A0"/>
                </a:solidFill>
              </a:rPr>
              <a:t>secretion</a:t>
            </a:r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C34AC6B-F04E-0BA9-4101-99C035FD937B}"/>
              </a:ext>
            </a:extLst>
          </p:cNvPr>
          <p:cNvSpPr txBox="1"/>
          <p:nvPr/>
        </p:nvSpPr>
        <p:spPr>
          <a:xfrm>
            <a:off x="0" y="6499819"/>
            <a:ext cx="3579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Feris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et al SOARD 2025</a:t>
            </a:r>
          </a:p>
        </p:txBody>
      </p:sp>
      <p:pic>
        <p:nvPicPr>
          <p:cNvPr id="5" name="Image 4" descr="Une image contenant Dessin d’enfant, conception&#10;&#10;Le contenu généré par l’IA peut être incorrect.">
            <a:extLst>
              <a:ext uri="{FF2B5EF4-FFF2-40B4-BE49-F238E27FC236}">
                <a16:creationId xmlns:a16="http://schemas.microsoft.com/office/drawing/2014/main" id="{351452F6-FB72-E35A-F713-6A2B81499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0" y="1191219"/>
            <a:ext cx="6642100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8672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B8E18-E758-1D1A-2CC2-FE5771B9B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7A8BB7-FE57-69AC-C184-993DA9D8FD3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Preamble</a:t>
            </a:r>
            <a:endParaRPr lang="fr-FR" sz="2500" b="1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B23976D-D264-8C66-3159-1DC44D054EB4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7030A0"/>
                </a:solidFill>
              </a:rPr>
              <a:t>Poor </a:t>
            </a:r>
            <a:r>
              <a:rPr lang="fr-FR" sz="2000" b="1" err="1">
                <a:solidFill>
                  <a:srgbClr val="7030A0"/>
                </a:solidFill>
              </a:rPr>
              <a:t>weigh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loss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after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surgery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correlates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with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poor</a:t>
            </a:r>
            <a:r>
              <a:rPr lang="fr-FR" sz="2000" b="1">
                <a:solidFill>
                  <a:srgbClr val="7030A0"/>
                </a:solidFill>
              </a:rPr>
              <a:t> </a:t>
            </a:r>
            <a:r>
              <a:rPr lang="fr-FR" sz="2000" b="1" err="1">
                <a:solidFill>
                  <a:srgbClr val="7030A0"/>
                </a:solidFill>
              </a:rPr>
              <a:t>gut</a:t>
            </a:r>
            <a:r>
              <a:rPr lang="fr-FR" sz="2000" b="1">
                <a:solidFill>
                  <a:srgbClr val="7030A0"/>
                </a:solidFill>
              </a:rPr>
              <a:t> hormones </a:t>
            </a:r>
            <a:r>
              <a:rPr lang="fr-FR" sz="2000" b="1" err="1">
                <a:solidFill>
                  <a:srgbClr val="7030A0"/>
                </a:solidFill>
              </a:rPr>
              <a:t>secretion</a:t>
            </a:r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E675E81-4466-2BCA-BC71-DE207F7F64B2}"/>
              </a:ext>
            </a:extLst>
          </p:cNvPr>
          <p:cNvSpPr txBox="1"/>
          <p:nvPr/>
        </p:nvSpPr>
        <p:spPr>
          <a:xfrm>
            <a:off x="0" y="6499819"/>
            <a:ext cx="3579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Le Roux et al Ann </a:t>
            </a:r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2007</a:t>
            </a:r>
          </a:p>
        </p:txBody>
      </p:sp>
      <p:pic>
        <p:nvPicPr>
          <p:cNvPr id="3" name="Image 2" descr="Une image contenant capture d’écran, texte, nombre, ligne&#10;&#10;Le contenu généré par l’IA peut être incorrect.">
            <a:extLst>
              <a:ext uri="{FF2B5EF4-FFF2-40B4-BE49-F238E27FC236}">
                <a16:creationId xmlns:a16="http://schemas.microsoft.com/office/drawing/2014/main" id="{35055896-209B-2D34-8536-73A4E6177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4" y="1784660"/>
            <a:ext cx="11793751" cy="384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00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0FE57-457A-CB34-7D35-39A6A16AF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2B5FE46-6BF1-BA1A-601C-63740D8DFEDF}"/>
              </a:ext>
            </a:extLst>
          </p:cNvPr>
          <p:cNvSpPr txBox="1"/>
          <p:nvPr/>
        </p:nvSpPr>
        <p:spPr>
          <a:xfrm>
            <a:off x="288234" y="910082"/>
            <a:ext cx="10893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Preamble</a:t>
            </a:r>
          </a:p>
          <a:p>
            <a:endParaRPr lang="en-US" sz="2400" b="1" dirty="0">
              <a:solidFill>
                <a:srgbClr val="000000"/>
              </a:solidFill>
              <a:latin typeface="Calibri" panose="020F0502020204030204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Calibri" panose="020F0502020204030204"/>
              </a:rPr>
              <a:t>Second step SASI for failed SG  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9B6A159-82F5-5676-E4A5-324B45ABA8E2}"/>
              </a:ext>
            </a:extLst>
          </p:cNvPr>
          <p:cNvSpPr txBox="1">
            <a:spLocks/>
          </p:cNvSpPr>
          <p:nvPr/>
        </p:nvSpPr>
        <p:spPr bwMode="auto">
          <a:xfrm>
            <a:off x="0" y="300482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  <a:endParaRPr lang="fr-FR" sz="2500" b="1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12026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AE334-4E23-E673-07A1-FE30EEAC3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34B817-B36D-01FC-1AF9-5753AED486AE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SASI as a second step procedure for failed SG </a:t>
            </a:r>
            <a:endParaRPr lang="fr-FR" sz="2500" b="1">
              <a:solidFill>
                <a:srgbClr val="0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5E930D8-EA8C-8850-3D26-2DD1C4AE924A}"/>
              </a:ext>
            </a:extLst>
          </p:cNvPr>
          <p:cNvSpPr txBox="1"/>
          <p:nvPr/>
        </p:nvSpPr>
        <p:spPr>
          <a:xfrm>
            <a:off x="567160" y="630029"/>
            <a:ext cx="10845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rgbClr val="7030A0"/>
                </a:solidFill>
              </a:rPr>
              <a:t>25% of </a:t>
            </a:r>
            <a:r>
              <a:rPr lang="fr-FR" sz="2000" b="1" err="1">
                <a:solidFill>
                  <a:srgbClr val="7030A0"/>
                </a:solidFill>
              </a:rPr>
              <a:t>failed</a:t>
            </a:r>
            <a:r>
              <a:rPr lang="fr-FR" sz="2000" b="1">
                <a:solidFill>
                  <a:srgbClr val="7030A0"/>
                </a:solidFill>
              </a:rPr>
              <a:t> SG are </a:t>
            </a:r>
            <a:r>
              <a:rPr lang="fr-FR" sz="2000" b="1" err="1">
                <a:solidFill>
                  <a:srgbClr val="7030A0"/>
                </a:solidFill>
              </a:rPr>
              <a:t>eligible</a:t>
            </a:r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8FE589A-8F53-A55A-F8AD-23C15E2B06C4}"/>
              </a:ext>
            </a:extLst>
          </p:cNvPr>
          <p:cNvSpPr txBox="1"/>
          <p:nvPr/>
        </p:nvSpPr>
        <p:spPr>
          <a:xfrm>
            <a:off x="0" y="6499819"/>
            <a:ext cx="3579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Carandina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et al Int J </a:t>
            </a:r>
            <a:r>
              <a:rPr lang="fr-FR" sz="1600" i="1" err="1">
                <a:latin typeface="Calibri" panose="020F0502020204030204" pitchFamily="34" charset="0"/>
                <a:cs typeface="Calibri" panose="020F0502020204030204" pitchFamily="34" charset="0"/>
              </a:rPr>
              <a:t>Surg</a:t>
            </a:r>
            <a:r>
              <a:rPr lang="fr-FR" sz="1600" i="1">
                <a:latin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</p:txBody>
      </p:sp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13FE12BF-967D-32AE-A01D-E1E08B033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34799"/>
            <a:ext cx="7772400" cy="2619910"/>
          </a:xfrm>
          <a:prstGeom prst="rect">
            <a:avLst/>
          </a:prstGeom>
        </p:spPr>
      </p:pic>
      <p:pic>
        <p:nvPicPr>
          <p:cNvPr id="6" name="Image 5" descr="Une image contenant texte, reçu, ligne, Police&#10;&#10;Le contenu généré par l’IA peut être incorrect.">
            <a:extLst>
              <a:ext uri="{FF2B5EF4-FFF2-40B4-BE49-F238E27FC236}">
                <a16:creationId xmlns:a16="http://schemas.microsoft.com/office/drawing/2014/main" id="{5209E06D-293B-9BB8-7B64-90FC4FD0D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99" y="4091995"/>
            <a:ext cx="7772400" cy="2321858"/>
          </a:xfrm>
          <a:prstGeom prst="rect">
            <a:avLst/>
          </a:prstGeom>
        </p:spPr>
      </p:pic>
      <p:sp>
        <p:nvSpPr>
          <p:cNvPr id="7" name="Bouée 6">
            <a:extLst>
              <a:ext uri="{FF2B5EF4-FFF2-40B4-BE49-F238E27FC236}">
                <a16:creationId xmlns:a16="http://schemas.microsoft.com/office/drawing/2014/main" id="{F5FC429C-590A-CB73-CFB6-83C02BE9238B}"/>
              </a:ext>
            </a:extLst>
          </p:cNvPr>
          <p:cNvSpPr/>
          <p:nvPr/>
        </p:nvSpPr>
        <p:spPr>
          <a:xfrm>
            <a:off x="6434253" y="5553304"/>
            <a:ext cx="1505415" cy="557561"/>
          </a:xfrm>
          <a:prstGeom prst="donut">
            <a:avLst>
              <a:gd name="adj" fmla="val 6081"/>
            </a:avLst>
          </a:prstGeom>
          <a:solidFill>
            <a:schemeClr val="accent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Bouée 7">
            <a:extLst>
              <a:ext uri="{FF2B5EF4-FFF2-40B4-BE49-F238E27FC236}">
                <a16:creationId xmlns:a16="http://schemas.microsoft.com/office/drawing/2014/main" id="{4402256F-F684-44F6-B1DA-65C00ECBE6AE}"/>
              </a:ext>
            </a:extLst>
          </p:cNvPr>
          <p:cNvSpPr/>
          <p:nvPr/>
        </p:nvSpPr>
        <p:spPr>
          <a:xfrm>
            <a:off x="5426926" y="4091995"/>
            <a:ext cx="1687552" cy="557561"/>
          </a:xfrm>
          <a:prstGeom prst="donut">
            <a:avLst>
              <a:gd name="adj" fmla="val 6081"/>
            </a:avLst>
          </a:prstGeom>
          <a:solidFill>
            <a:schemeClr val="accent2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Flèche vers la droite 9">
            <a:extLst>
              <a:ext uri="{FF2B5EF4-FFF2-40B4-BE49-F238E27FC236}">
                <a16:creationId xmlns:a16="http://schemas.microsoft.com/office/drawing/2014/main" id="{DB6765EC-4AFB-25E0-3B03-566EFE4B2C86}"/>
              </a:ext>
            </a:extLst>
          </p:cNvPr>
          <p:cNvSpPr/>
          <p:nvPr/>
        </p:nvSpPr>
        <p:spPr>
          <a:xfrm>
            <a:off x="1704634" y="3116961"/>
            <a:ext cx="731223" cy="216327"/>
          </a:xfrm>
          <a:prstGeom prst="rightArrow">
            <a:avLst>
              <a:gd name="adj1" fmla="val 2699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44155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26249</TotalTime>
  <Words>698</Words>
  <Application>Microsoft Macintosh PowerPoint</Application>
  <PresentationFormat>Grand écran</PresentationFormat>
  <Paragraphs>115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ＭＳ Ｐゴシック</vt:lpstr>
      <vt:lpstr>Arial</vt:lpstr>
      <vt:lpstr>Calibri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PARNAUDEAU</dc:creator>
  <cp:lastModifiedBy>Antonio Iannelli</cp:lastModifiedBy>
  <cp:revision>226</cp:revision>
  <dcterms:created xsi:type="dcterms:W3CDTF">2022-08-22T08:22:23Z</dcterms:created>
  <dcterms:modified xsi:type="dcterms:W3CDTF">2025-10-30T07:35:40Z</dcterms:modified>
</cp:coreProperties>
</file>